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80" r:id="rId2"/>
    <p:sldId id="291" r:id="rId3"/>
    <p:sldId id="292" r:id="rId4"/>
    <p:sldId id="256" r:id="rId5"/>
    <p:sldId id="278" r:id="rId6"/>
    <p:sldId id="257" r:id="rId7"/>
    <p:sldId id="269" r:id="rId8"/>
    <p:sldId id="286" r:id="rId9"/>
    <p:sldId id="281" r:id="rId10"/>
    <p:sldId id="287" r:id="rId11"/>
    <p:sldId id="282" r:id="rId12"/>
    <p:sldId id="288" r:id="rId13"/>
    <p:sldId id="285" r:id="rId14"/>
    <p:sldId id="289" r:id="rId15"/>
    <p:sldId id="261" r:id="rId16"/>
    <p:sldId id="279" r:id="rId17"/>
    <p:sldId id="290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5" autoAdjust="0"/>
    <p:restoredTop sz="89695" autoAdjust="0"/>
  </p:normalViewPr>
  <p:slideViewPr>
    <p:cSldViewPr>
      <p:cViewPr>
        <p:scale>
          <a:sx n="69" d="100"/>
          <a:sy n="69" d="100"/>
        </p:scale>
        <p:origin x="864" y="3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g>
</file>

<file path=ppt/media/image19.jpeg>
</file>

<file path=ppt/media/image2.png>
</file>

<file path=ppt/media/image20.gif>
</file>

<file path=ppt/media/image21.jpeg>
</file>

<file path=ppt/media/image22.png>
</file>

<file path=ppt/media/image23.jpeg>
</file>

<file path=ppt/media/image24.jpg>
</file>

<file path=ppt/media/image25.jpeg>
</file>

<file path=ppt/media/image26.png>
</file>

<file path=ppt/media/image27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8756F-27E4-4CA9-B5EF-D1D43E682BCB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38124-24D1-47FE-A9D0-54F32C2D7B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723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638124-24D1-47FE-A9D0-54F32C2D7B9D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2509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638124-24D1-47FE-A9D0-54F32C2D7B9D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7326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2D00794F-E468-42C4-934B-109E4F4FF2F8}" type="datetimeFigureOut">
              <a:rPr lang="en-AU" smtClean="0"/>
              <a:t>15/10/2020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3852A3D5-12CC-4FC8-8EF3-3E940A3B9CE5}" type="slidenum">
              <a:rPr lang="en-AU" smtClean="0"/>
              <a:t>‹#›</a:t>
            </a:fld>
            <a:endParaRPr lang="en-A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4000">
        <p14:vortex dir="u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The Big </a:t>
            </a:r>
            <a:r>
              <a:rPr lang="en-AU" sz="2000" dirty="0">
                <a:latin typeface="Arial" panose="020B0604020202020204" pitchFamily="34" charset="0"/>
                <a:cs typeface="Arial" panose="020B0604020202020204" pitchFamily="34" charset="0"/>
              </a:rPr>
              <a:t>Bang Theory - A theory that describes how the universe developed from a small dense singularity into the massive expanded space it is today</a:t>
            </a:r>
            <a:endParaRPr lang="en-A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" b="2439"/>
          <a:stretch/>
        </p:blipFill>
        <p:spPr>
          <a:xfrm>
            <a:off x="1835696" y="3429000"/>
            <a:ext cx="4968552" cy="261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32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702" y="116632"/>
            <a:ext cx="7924800" cy="1143000"/>
          </a:xfrm>
        </p:spPr>
        <p:txBody>
          <a:bodyPr/>
          <a:lstStyle/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Features of the Universe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32301" y="1340768"/>
            <a:ext cx="7924800" cy="4997152"/>
          </a:xfrm>
        </p:spPr>
        <p:txBody>
          <a:bodyPr>
            <a:normAutofit/>
          </a:bodyPr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Moon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The name given to the natural satellite of a planet or dwarf planet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Fun fact: The Sea of Tranquillity is the name given to an area of the moon</a:t>
            </a:r>
          </a:p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Planets and their moons: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Mercury – 0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Venus – 0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Earth – 1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Mars – 2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Jupiter – 79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Saturn - 62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Uranus – 27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Neptune - 14</a:t>
            </a:r>
          </a:p>
          <a:p>
            <a:pPr lvl="1"/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4" name="Picture 4" descr="https://images.newscientist.com/wp-content/uploads/2019/04/15123729/gettyimages-68080305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115" y="2348880"/>
            <a:ext cx="2804986" cy="1869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3933056"/>
            <a:ext cx="3960440" cy="264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950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9010"/>
            <a:ext cx="7924800" cy="1143000"/>
          </a:xfrm>
        </p:spPr>
        <p:txBody>
          <a:bodyPr/>
          <a:lstStyle/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Features of the Universe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340768"/>
            <a:ext cx="7924800" cy="4114800"/>
          </a:xfrm>
        </p:spPr>
        <p:txBody>
          <a:bodyPr/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Solar system (name given to our specific planetary system)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Our sun and the objects that orbit it due to its gravitational pull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The solar system includes our sun, all of the planets, dwarf planets, moons, and millions of asteroids, comets and meteoroids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The solar system ends at an area called the </a:t>
            </a:r>
            <a:r>
              <a:rPr lang="en-A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Oort</a:t>
            </a:r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 cloud. A shell of icy debris found outside the Kuiper Belt.</a:t>
            </a:r>
          </a:p>
          <a:p>
            <a:pPr lvl="1"/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https://upload.wikimedia.org/wikipedia/commons/thumb/6/64/Solar-System.pdf/page1-900px-Solar-System.pdf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589745"/>
            <a:ext cx="8572500" cy="324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510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3933056"/>
            <a:ext cx="2790056" cy="2790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99392"/>
            <a:ext cx="7924800" cy="1143000"/>
          </a:xfrm>
        </p:spPr>
        <p:txBody>
          <a:bodyPr/>
          <a:lstStyle/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Features of the Universe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124744"/>
            <a:ext cx="7924800" cy="4114800"/>
          </a:xfrm>
        </p:spPr>
        <p:txBody>
          <a:bodyPr/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Comets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Celestial object made of ice and dust.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When near to the sun, a tail of gas and dust particles can be </a:t>
            </a:r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seen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Halley’s comet is visible to the naked eye from earth every 75 years</a:t>
            </a:r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Asteroid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A rocky structure that is orbiting the sun however can not be called a planet/dwarf planet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When small asteroids enter the earths atmosphere we call them meteoroids</a:t>
            </a: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https://www.universetoday.com/wp-content/uploads/2013/04/Lspn_comet_halley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44624"/>
            <a:ext cx="2736106" cy="190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qph.fs.quoracdn.net/main-qimg-be86eb4a515398127898a4868830403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365104"/>
            <a:ext cx="4396002" cy="2358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012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Features of the Universe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Nebula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A giant cloud of dust and gas in space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Some nebulae come from the gas and dust released when a dying star explodes (supernova)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Other nebulae are areas where new stars are beginning to form</a:t>
            </a: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6" descr="https://www.universetoday.com/wp-content/uploads/2008/03/neb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3657600"/>
            <a:ext cx="2806352" cy="2806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4128134"/>
            <a:ext cx="2162112" cy="2162112"/>
          </a:xfrm>
          <a:prstGeom prst="rect">
            <a:avLst/>
          </a:prstGeom>
        </p:spPr>
      </p:pic>
      <p:pic>
        <p:nvPicPr>
          <p:cNvPr id="1026" name="Picture 2" descr="https://images.ctfassets.net/cnu0m8re1exe/2FJWnsTGrwkc2rDyTVaJ5e/d6d78decb6c611dd7282a3b9f0cece26/pillars-of-creation.jpg?w=650&amp;h=433&amp;fit=fil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334" y="4080605"/>
            <a:ext cx="3286993" cy="2189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935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Features of the Universe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Galaxy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A huge collection of gas, dust, and billions of stars and their planetary systems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Held together by massive gravitational attraction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Most large galaxies have a supermassive black hole at their </a:t>
            </a:r>
            <a:r>
              <a:rPr lang="en-AU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center</a:t>
            </a:r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8" descr="https://scx1.b-cdn.net/csz/news/800/2017/evidenceofi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3861048"/>
            <a:ext cx="4024760" cy="2662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wp-assets.futurism.com/2013/11/suuer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92" y="3429000"/>
            <a:ext cx="4771082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8512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96691" y="1340768"/>
            <a:ext cx="7924800" cy="4968552"/>
          </a:xfrm>
        </p:spPr>
        <p:txBody>
          <a:bodyPr>
            <a:noAutofit/>
          </a:bodyPr>
          <a:lstStyle/>
          <a:p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Having an understanding of the features of the universe will allow you to gain perspective of where we sit in the universe</a:t>
            </a:r>
          </a:p>
          <a:p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 basic understanding of celestial objects will help you to use the correct terminology, as well as understand the relevance of media articles</a:t>
            </a:r>
          </a:p>
          <a:p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Question about this topic often come up at quiz nights!</a:t>
            </a:r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sz="28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9600" y="17457"/>
            <a:ext cx="7924800" cy="1143000"/>
          </a:xfrm>
        </p:spPr>
        <p:txBody>
          <a:bodyPr/>
          <a:lstStyle/>
          <a:p>
            <a:r>
              <a:rPr lang="en-AU" dirty="0" smtClean="0"/>
              <a:t>Relevance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5083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96691" y="1340768"/>
            <a:ext cx="7924800" cy="2592288"/>
          </a:xfrm>
        </p:spPr>
        <p:txBody>
          <a:bodyPr>
            <a:noAutofit/>
          </a:bodyPr>
          <a:lstStyle/>
          <a:p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Define the term “celestial object”</a:t>
            </a:r>
            <a:endParaRPr lang="en-A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Differentiate between a planet and a moon</a:t>
            </a:r>
            <a:endParaRPr lang="en-A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How does a Black Hole form, and where are they often found in the universe?</a:t>
            </a:r>
          </a:p>
          <a:p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How many planets are there in the Solar system?</a:t>
            </a:r>
            <a:endParaRPr lang="en-A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sz="28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9600" y="17457"/>
            <a:ext cx="7924800" cy="1143000"/>
          </a:xfrm>
        </p:spPr>
        <p:txBody>
          <a:bodyPr/>
          <a:lstStyle/>
          <a:p>
            <a:r>
              <a:rPr lang="en-AU" dirty="0" smtClean="0"/>
              <a:t>Skill closure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4674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96691" y="1340768"/>
            <a:ext cx="7924800" cy="2592288"/>
          </a:xfrm>
        </p:spPr>
        <p:txBody>
          <a:bodyPr>
            <a:noAutofit/>
          </a:bodyPr>
          <a:lstStyle/>
          <a:p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A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your workbook create a glossary of the key features of the universe.</a:t>
            </a:r>
            <a:endParaRPr lang="en-AU" sz="28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9600" y="17457"/>
            <a:ext cx="7924800" cy="1143000"/>
          </a:xfrm>
        </p:spPr>
        <p:txBody>
          <a:bodyPr/>
          <a:lstStyle/>
          <a:p>
            <a:r>
              <a:rPr lang="en-AU" dirty="0" smtClean="0"/>
              <a:t>Independent Practice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7724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4754488" cy="4114800"/>
          </a:xfrm>
        </p:spPr>
        <p:txBody>
          <a:bodyPr>
            <a:normAutofit/>
          </a:bodyPr>
          <a:lstStyle/>
          <a:p>
            <a:r>
              <a:rPr lang="en-AU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Red shift - </a:t>
            </a:r>
            <a:r>
              <a:rPr lang="en-AU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Objects that are moving away from an observer, if moving fast enough, the frequency of the light decreases, making the light appear more red</a:t>
            </a:r>
          </a:p>
          <a:p>
            <a:r>
              <a:rPr lang="en-AU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Scientists used this understanding of an expanding universe to create the big bang theory as everything is expanding away from a single point which is where the big bang is thought to have occurred</a:t>
            </a:r>
          </a:p>
          <a:p>
            <a:endParaRPr lang="en-A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0152" y="1584243"/>
            <a:ext cx="2978100" cy="370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221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4754488" cy="4114800"/>
          </a:xfrm>
        </p:spPr>
        <p:txBody>
          <a:bodyPr>
            <a:normAutofit/>
          </a:bodyPr>
          <a:lstStyle/>
          <a:p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Background Radiation – radiation that remains from the big bang</a:t>
            </a:r>
            <a:endParaRPr lang="en-AU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A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Mixture of elements – abundance of light elements (H, He) consistent with the Big Bang Theory</a:t>
            </a:r>
          </a:p>
          <a:p>
            <a:r>
              <a:rPr lang="en-A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Mixture of elements – Over time energy has been converted to mass/matter so areas of the universe with low temperatures have more matter</a:t>
            </a:r>
            <a:endParaRPr lang="en-AU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4" descr="https://map.gsfc.nasa.gov/media/081031/081031_1500W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3717032"/>
            <a:ext cx="3768353" cy="288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478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fc08.deviantart.net/fs6/i/2005/103/a/5/Grand_Universe_by_ANTIFAN_REA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17" y="943000"/>
            <a:ext cx="9188311" cy="4938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Features of the Universe</a:t>
            </a: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42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Lesson Objectives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964704"/>
          </a:xfrm>
        </p:spPr>
        <p:txBody>
          <a:bodyPr/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Define the term “celestial objects”</a:t>
            </a:r>
          </a:p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List and describe a variety of celestial bodies</a:t>
            </a: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83568" y="21034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00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Activating prior knowledge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3568" y="3429000"/>
            <a:ext cx="4536504" cy="2952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 spc="3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Think-pair-share: What can be found in space (other than nothingness)?</a:t>
            </a:r>
          </a:p>
          <a:p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https://i.ytimg.com/vi/xsnjYC64RqA/maxresdefaul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3284984"/>
            <a:ext cx="2304256" cy="12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galaxyzooblog.files.wordpress.com/2010/06/milky_way_galaxy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7692"/>
            <a:ext cx="2676128" cy="2676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media.nationalgeographic.org/assets/photos/000/290/2909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725144"/>
            <a:ext cx="2277021" cy="1708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101" y="4759763"/>
            <a:ext cx="1953567" cy="146329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5097655"/>
            <a:ext cx="2238752" cy="125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680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>
                <a:latin typeface="Arial" panose="020B0604020202020204" pitchFamily="34" charset="0"/>
                <a:cs typeface="Arial" panose="020B0604020202020204" pitchFamily="34" charset="0"/>
              </a:rPr>
              <a:t>Celestial Object/body</a:t>
            </a: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637112"/>
          </a:xfrm>
        </p:spPr>
        <p:txBody>
          <a:bodyPr>
            <a:normAutofit lnSpcReduction="10000"/>
          </a:bodyPr>
          <a:lstStyle/>
          <a:p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Also referred to as an Astronomical Object/Body</a:t>
            </a:r>
          </a:p>
          <a:p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 naturally occurring physical structure/object that exists within our observable universe</a:t>
            </a:r>
          </a:p>
          <a:p>
            <a:pPr lvl="1"/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Planets</a:t>
            </a:r>
          </a:p>
          <a:p>
            <a:pPr lvl="1"/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Nebulae</a:t>
            </a:r>
          </a:p>
          <a:p>
            <a:pPr lvl="1"/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Galaxies</a:t>
            </a:r>
          </a:p>
          <a:p>
            <a:pPr lvl="1"/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Asteroids</a:t>
            </a:r>
          </a:p>
          <a:p>
            <a:pPr lvl="1"/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Stars</a:t>
            </a:r>
          </a:p>
          <a:p>
            <a:pPr lvl="1"/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Black Holes</a:t>
            </a:r>
          </a:p>
          <a:p>
            <a:pPr lvl="1"/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Comets</a:t>
            </a:r>
          </a:p>
          <a:p>
            <a:pPr lvl="1"/>
            <a:r>
              <a:rPr lang="en-AU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Moons</a:t>
            </a:r>
            <a:endParaRPr lang="en-AU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A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877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Features of the Universe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Stars</a:t>
            </a:r>
          </a:p>
          <a:p>
            <a:pPr lvl="1"/>
            <a:r>
              <a:rPr lang="en-AU" dirty="0" smtClean="0"/>
              <a:t>A celestial object consisting of a luminous ball of plasma held together by its own gravity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The observable universe holds approximately 1,000,000,000,000,000 billion stars.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Nearest to Earth is our Sun</a:t>
            </a: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https://i.vimeocdn.com/filter/overlay?src0=https%3A%2F%2Fi.vimeocdn.com%2Fvideo%2F630319834_1280x620.jpg&amp;src1=https%3A%2F%2Ff.vimeocdn.com%2Fimages_v6%2Fshare%2Fplay_icon_overlay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3717032"/>
            <a:ext cx="4895255" cy="2371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images.newscientist.com/wp-content/uploads/2020/04/30110815/gsfc_20171208_archive_e000920_we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837874"/>
            <a:ext cx="3413175" cy="227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709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Features of the Universe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Black Hole</a:t>
            </a:r>
          </a:p>
          <a:p>
            <a:pPr lvl="1"/>
            <a:r>
              <a:rPr lang="en-AU" dirty="0" smtClean="0"/>
              <a:t>extremely dense, with such strong gravitational attraction that even light cannot escape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Formed when very large stars collapse at the end of their life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The closest super massive black hole is in the </a:t>
            </a:r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centre </a:t>
            </a:r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of the milky way galaxy</a:t>
            </a: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https://encrypted-tbn0.gstatic.com/images?q=tbn%3AANd9GcRlcngxpekhS4-gCmWEzJIxoOjIeUYDsIIk4Q&amp;usqp=CA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3667065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static01.nyt.com/images/2019/04/11/science/11xp-blackhole-promo/11xp-blackhole-promo-threeByTwoSmallAt2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789040"/>
            <a:ext cx="3541103" cy="2360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s://i.ytimg.com/vi/xsnjYC64RqA/maxresdefault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623" y="4881218"/>
            <a:ext cx="2304256" cy="1296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505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Features of the Universe</a:t>
            </a:r>
            <a:endParaRPr lang="en-A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Planets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A celestial body orbiting a star that is massive enough to be rounded by its own gravity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Dwarf planets are is a celestial body orbiting a star that does not meet all criteria to be called a planet – e.g. Pluto</a:t>
            </a:r>
          </a:p>
          <a:p>
            <a:pPr lvl="1"/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There are 8 planets in our solar system</a:t>
            </a:r>
          </a:p>
          <a:p>
            <a:pPr marL="0" indent="0">
              <a:buNone/>
            </a:pP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3789040"/>
            <a:ext cx="8784976" cy="287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095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3582</TotalTime>
  <Words>757</Words>
  <Application>Microsoft Office PowerPoint</Application>
  <PresentationFormat>On-screen Show (4:3)</PresentationFormat>
  <Paragraphs>98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Arial Narrow</vt:lpstr>
      <vt:lpstr>Calibri</vt:lpstr>
      <vt:lpstr>Horizon</vt:lpstr>
      <vt:lpstr>Review</vt:lpstr>
      <vt:lpstr>Review</vt:lpstr>
      <vt:lpstr>Review</vt:lpstr>
      <vt:lpstr>Features of the Universe</vt:lpstr>
      <vt:lpstr>Lesson Objectives</vt:lpstr>
      <vt:lpstr>Celestial Object/body</vt:lpstr>
      <vt:lpstr>Features of the Universe</vt:lpstr>
      <vt:lpstr>Features of the Universe</vt:lpstr>
      <vt:lpstr>Features of the Universe</vt:lpstr>
      <vt:lpstr>Features of the Universe</vt:lpstr>
      <vt:lpstr>Features of the Universe</vt:lpstr>
      <vt:lpstr>Features of the Universe</vt:lpstr>
      <vt:lpstr>Features of the Universe</vt:lpstr>
      <vt:lpstr>Features of the Universe</vt:lpstr>
      <vt:lpstr>Relevance</vt:lpstr>
      <vt:lpstr>Skill closure</vt:lpstr>
      <vt:lpstr>Independent Practice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the Universe Began</dc:title>
  <dc:creator>Diane</dc:creator>
  <cp:lastModifiedBy>BYRNE Aaron [Harrisdale Senior High School]</cp:lastModifiedBy>
  <cp:revision>83</cp:revision>
  <dcterms:created xsi:type="dcterms:W3CDTF">2013-10-27T11:16:21Z</dcterms:created>
  <dcterms:modified xsi:type="dcterms:W3CDTF">2020-10-16T01:10:09Z</dcterms:modified>
</cp:coreProperties>
</file>

<file path=docProps/thumbnail.jpeg>
</file>